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0" r:id="rId4"/>
    <p:sldId id="286" r:id="rId5"/>
    <p:sldId id="283" r:id="rId6"/>
    <p:sldId id="285" r:id="rId7"/>
    <p:sldId id="262" r:id="rId8"/>
    <p:sldId id="288" r:id="rId9"/>
    <p:sldId id="289" r:id="rId10"/>
    <p:sldId id="266" r:id="rId11"/>
    <p:sldId id="267" r:id="rId12"/>
    <p:sldId id="270" r:id="rId13"/>
    <p:sldId id="268" r:id="rId14"/>
    <p:sldId id="271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63" autoAdjust="0"/>
  </p:normalViewPr>
  <p:slideViewPr>
    <p:cSldViewPr>
      <p:cViewPr varScale="1">
        <p:scale>
          <a:sx n="62" d="100"/>
          <a:sy n="62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D1EF3-F76B-4F32-AC05-03BE414EE814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2BA44-24E0-4723-9717-AAD84116A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722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AD92F-FEE1-48D4-833E-F46CE39E271C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5168F-B906-41C5-A360-25BD480E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72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5168F-B906-41C5-A360-25BD480ECD8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39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better reflect the values and aspirations of the public, expert stakeholders and Ministers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 the alignment with the Sustainable Development Goals (SDGs), and with other Scottish Government Frameworks such as Scotland’s National Action Plan for Human Rights (SNAP) and Scotland’s Economic Strategy;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simplify the language or presentation of the NPF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ensure indicators and targets better align and support National Outcomes.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allow us to better track progress in reducing area inequality, promoting equality, and encouraging preventative approaches.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5168F-B906-41C5-A360-25BD480ECD8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264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Open data is free, publicly available data that anyone can access and use, without restrictions. </a:t>
            </a:r>
            <a:br>
              <a:rPr lang="en-GB" dirty="0" smtClean="0"/>
            </a:br>
            <a:r>
              <a:rPr lang="en-GB" dirty="0" smtClean="0"/>
              <a:t>Open data can be used by businesses, </a:t>
            </a:r>
            <a:r>
              <a:rPr lang="en-GB" dirty="0" err="1" smtClean="0"/>
              <a:t>nonprofits</a:t>
            </a:r>
            <a:r>
              <a:rPr lang="en-GB" dirty="0" smtClean="0"/>
              <a:t>, governments and citizens to launch new initiatives and ventures, </a:t>
            </a:r>
            <a:r>
              <a:rPr lang="en-GB" dirty="0" err="1" smtClean="0"/>
              <a:t>analyze</a:t>
            </a:r>
            <a:r>
              <a:rPr lang="en-GB" smtClean="0"/>
              <a:t> trends, make data-driven decisions, and solve complex problems in all sectors of the economy.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5168F-B906-41C5-A360-25BD480ECD8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324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Open data is free, publicly available data that anyone can access and use, without restrictions. </a:t>
            </a:r>
            <a:br>
              <a:rPr lang="en-GB" dirty="0" smtClean="0"/>
            </a:br>
            <a:r>
              <a:rPr lang="en-GB" dirty="0" smtClean="0"/>
              <a:t>Open data can be used by businesses, </a:t>
            </a:r>
            <a:r>
              <a:rPr lang="en-GB" dirty="0" err="1" smtClean="0"/>
              <a:t>nonprofits</a:t>
            </a:r>
            <a:r>
              <a:rPr lang="en-GB" dirty="0" smtClean="0"/>
              <a:t>, governments and citizens to launch new initiatives and ventures, </a:t>
            </a:r>
            <a:r>
              <a:rPr lang="en-GB" dirty="0" err="1" smtClean="0"/>
              <a:t>analyze</a:t>
            </a:r>
            <a:r>
              <a:rPr lang="en-GB" smtClean="0"/>
              <a:t> trends, make data-driven decisions, and solve complex problems in all sectors of the economy.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5168F-B906-41C5-A360-25BD480ECD8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062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 b="1" baseline="0">
                <a:solidFill>
                  <a:schemeClr val="accent5">
                    <a:lumMod val="75000"/>
                  </a:schemeClr>
                </a:solidFill>
                <a:latin typeface="Gulim" pitchFamily="34" charset="-127"/>
                <a:ea typeface="Gulim" pitchFamily="34" charset="-127"/>
                <a:cs typeface="Courier New" pitchFamily="49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270992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Gulim" pitchFamily="34" charset="-127"/>
                <a:ea typeface="Gulim" pitchFamily="34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9FBD-7DE6-4689-B94F-05D44D133DD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A14B-5D42-4CF9-8FF4-01CCD06615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 userDrawn="1"/>
        </p:nvSpPr>
        <p:spPr>
          <a:xfrm>
            <a:off x="2915816" y="6020363"/>
            <a:ext cx="3419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accent5">
                    <a:lumMod val="7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Data, Statistics</a:t>
            </a:r>
            <a:r>
              <a:rPr lang="en-GB" sz="1400" b="1" baseline="0" dirty="0" smtClean="0">
                <a:solidFill>
                  <a:schemeClr val="accent5">
                    <a:lumMod val="75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and Outcomes Division</a:t>
            </a:r>
            <a:endParaRPr lang="en-GB" sz="1400" b="1" dirty="0">
              <a:solidFill>
                <a:schemeClr val="accent5">
                  <a:lumMod val="75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817857"/>
            <a:ext cx="7493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07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9FBD-7DE6-4689-B94F-05D44D133DD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A14B-5D42-4CF9-8FF4-01CCD0661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3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9FBD-7DE6-4689-B94F-05D44D133DD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A14B-5D42-4CF9-8FF4-01CCD0661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31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9FBD-7DE6-4689-B94F-05D44D133DD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A14B-5D42-4CF9-8FF4-01CCD06615F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10000" detail="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669" r="1685" b="3027"/>
          <a:stretch/>
        </p:blipFill>
        <p:spPr>
          <a:xfrm>
            <a:off x="4716017" y="0"/>
            <a:ext cx="44279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9FBD-7DE6-4689-B94F-05D44D133DD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A14B-5D42-4CF9-8FF4-01CCD0661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84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9FBD-7DE6-4689-B94F-05D44D133DD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A14B-5D42-4CF9-8FF4-01CCD0661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19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9FBD-7DE6-4689-B94F-05D44D133DD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A14B-5D42-4CF9-8FF4-01CCD0661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07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9FBD-7DE6-4689-B94F-05D44D133DD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A14B-5D42-4CF9-8FF4-01CCD0661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38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9FBD-7DE6-4689-B94F-05D44D133DD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A14B-5D42-4CF9-8FF4-01CCD0661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0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9FBD-7DE6-4689-B94F-05D44D133DD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A14B-5D42-4CF9-8FF4-01CCD0661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13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9FBD-7DE6-4689-B94F-05D44D133DD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3A14B-5D42-4CF9-8FF4-01CCD0661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40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9FBD-7DE6-4689-B94F-05D44D133DD3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3A14B-5D42-4CF9-8FF4-01CCD0661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9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Gulim" pitchFamily="34" charset="-127"/>
          <a:ea typeface="Gulim" pitchFamily="34" charset="-127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ulim" pitchFamily="34" charset="-127"/>
          <a:ea typeface="Gulim" pitchFamily="34" charset="-127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ulim" pitchFamily="34" charset="-127"/>
          <a:ea typeface="Gulim" pitchFamily="34" charset="-127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ulim" pitchFamily="34" charset="-127"/>
          <a:ea typeface="Gulim" pitchFamily="34" charset="-127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ulim" pitchFamily="34" charset="-127"/>
          <a:ea typeface="Gulim" pitchFamily="34" charset="-127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ulim" pitchFamily="34" charset="-127"/>
          <a:ea typeface="Gulim" pitchFamily="34" charset="-127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uploads/system/uploads/attachment_data/file/590463/Fixing_our_broken_housing_market_-_accessible_version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pendatacommunities.org/slice?dataset=http://opendatacommunities.org/data/housing-market/ratio/house-price-to-earnings&amp;http://opendatacommunities.org/def/ontology/housing-market/ratio/housePriceToEarnings=http://opendatacommunities.org/def/concept/housing-market/ratio/house-price-to-earnings/undefined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opendatacommunities.org/data/housing-market/ratio/housePriceToEarnings/2005/E92000001/undefined?tab=char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stics.gov.scot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stics.gov.scot/help/datasets" TargetMode="External"/><Relationship Id="rId7" Type="http://schemas.openxmlformats.org/officeDocument/2006/relationships/hyperlink" Target="http://guides.opendatacommunities.org/category/27-using-the-apis" TargetMode="External"/><Relationship Id="rId2" Type="http://schemas.openxmlformats.org/officeDocument/2006/relationships/hyperlink" Target="http://statistics.gov.scot/help/finding_dat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statisticsbeta.com/how-to-guide-i-want-to-download-data/" TargetMode="External"/><Relationship Id="rId5" Type="http://schemas.openxmlformats.org/officeDocument/2006/relationships/hyperlink" Target="http://blog.statisticsbeta.com/how-to-guide-i-want-to-view-a-time-series-graph/" TargetMode="External"/><Relationship Id="rId4" Type="http://schemas.openxmlformats.org/officeDocument/2006/relationships/hyperlink" Target="http://blog.statisticsbeta.com/how-to-guide-i-want-to-view-data-on-a-map-2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medium.swirrl.com/the-future-of-white-papers-2fa6a8ab494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76" y="1484784"/>
            <a:ext cx="9036496" cy="1470025"/>
          </a:xfrm>
        </p:spPr>
        <p:txBody>
          <a:bodyPr/>
          <a:lstStyle/>
          <a:p>
            <a:r>
              <a:rPr lang="en-GB" dirty="0" smtClean="0"/>
              <a:t>Open </a:t>
            </a:r>
            <a:r>
              <a:rPr lang="en-GB" dirty="0"/>
              <a:t>data </a:t>
            </a:r>
            <a:r>
              <a:rPr lang="en-GB" dirty="0" smtClean="0"/>
              <a:t>with</a:t>
            </a:r>
            <a:r>
              <a:rPr lang="en-GB" sz="2000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statistics.gov.scot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Liam Cavin</a:t>
            </a:r>
          </a:p>
          <a:p>
            <a:r>
              <a:rPr lang="en-GB" sz="2800" dirty="0" err="1" smtClean="0"/>
              <a:t>liam.cavin@gov.scot</a:t>
            </a:r>
            <a:endParaRPr lang="en-GB" sz="2800" dirty="0" smtClean="0"/>
          </a:p>
          <a:p>
            <a:r>
              <a:rPr lang="en-GB" sz="2800" dirty="0" smtClean="0"/>
              <a:t>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February 2018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Embedding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003" y="5661248"/>
            <a:ext cx="8229600" cy="680939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Paper is full of data, but not accessible</a:t>
            </a:r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12843"/>
            <a:ext cx="5955183" cy="374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32240" y="2698164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From </a:t>
            </a:r>
            <a:r>
              <a:rPr lang="en-GB" sz="2400" dirty="0" smtClean="0">
                <a:hlinkClick r:id="rId3"/>
              </a:rPr>
              <a:t>'Fixing Our Broken Housing Market‘</a:t>
            </a:r>
            <a:r>
              <a:rPr lang="en-GB" sz="2400" dirty="0" smtClean="0"/>
              <a:t> </a:t>
            </a:r>
            <a:r>
              <a:rPr lang="en-GB" sz="2400" dirty="0" err="1" smtClean="0"/>
              <a:t>DCLG</a:t>
            </a:r>
            <a:r>
              <a:rPr lang="en-GB" sz="2400" dirty="0" smtClean="0"/>
              <a:t> white paper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5476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Embedding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949"/>
            <a:ext cx="8229600" cy="680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On page 9: “Since </a:t>
            </a:r>
            <a:r>
              <a:rPr lang="en-GB" sz="2400" dirty="0"/>
              <a:t>1998, the ratio of average house prices to average earnings has doubled</a:t>
            </a:r>
            <a:r>
              <a:rPr lang="en-GB" sz="2400" dirty="0" smtClean="0"/>
              <a:t>” </a:t>
            </a:r>
            <a:endParaRPr lang="en-GB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109" y="3063736"/>
            <a:ext cx="5024202" cy="33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3573016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Gulim" panose="020B0600000101010101" pitchFamily="34" charset="-127"/>
                <a:ea typeface="Gulim" panose="020B0600000101010101" pitchFamily="34" charset="-127"/>
              </a:rPr>
              <a:t>Footnote used: “</a:t>
            </a:r>
            <a:r>
              <a:rPr lang="en-GB" sz="2000" dirty="0" err="1">
                <a:latin typeface="Gulim" panose="020B0600000101010101" pitchFamily="34" charset="-127"/>
                <a:ea typeface="Gulim" panose="020B0600000101010101" pitchFamily="34" charset="-127"/>
              </a:rPr>
              <a:t>DCLG</a:t>
            </a:r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 Live Table </a:t>
            </a:r>
            <a:r>
              <a:rPr lang="en-GB" sz="2000" dirty="0" smtClean="0">
                <a:latin typeface="Gulim" panose="020B0600000101010101" pitchFamily="34" charset="-127"/>
                <a:ea typeface="Gulim" panose="020B0600000101010101" pitchFamily="34" charset="-127"/>
              </a:rPr>
              <a:t>577”</a:t>
            </a:r>
          </a:p>
          <a:p>
            <a:endParaRPr lang="en-GB" sz="2000" dirty="0" smtClean="0"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Instead, we could use a </a:t>
            </a:r>
            <a:r>
              <a:rPr lang="en-GB" sz="2000" dirty="0" smtClean="0">
                <a:latin typeface="Gulim" panose="020B0600000101010101" pitchFamily="34" charset="-127"/>
                <a:ea typeface="Gulim" panose="020B0600000101010101" pitchFamily="34" charset="-127"/>
                <a:hlinkClick r:id="rId3"/>
              </a:rPr>
              <a:t>hyperlink </a:t>
            </a:r>
            <a:r>
              <a:rPr lang="en-GB" sz="2000" dirty="0" smtClean="0">
                <a:latin typeface="Gulim" panose="020B0600000101010101" pitchFamily="34" charset="-127"/>
                <a:ea typeface="Gulim" panose="020B0600000101010101" pitchFamily="34" charset="-127"/>
              </a:rPr>
              <a:t>to </a:t>
            </a:r>
            <a:r>
              <a:rPr lang="en-GB" sz="2000" dirty="0">
                <a:latin typeface="Gulim" panose="020B0600000101010101" pitchFamily="34" charset="-127"/>
                <a:ea typeface="Gulim" panose="020B0600000101010101" pitchFamily="34" charset="-127"/>
              </a:rPr>
              <a:t>live data on an open </a:t>
            </a:r>
            <a:r>
              <a:rPr lang="en-GB" sz="2000" dirty="0" smtClean="0">
                <a:latin typeface="Gulim" panose="020B0600000101010101" pitchFamily="34" charset="-127"/>
                <a:ea typeface="Gulim" panose="020B0600000101010101" pitchFamily="34" charset="-127"/>
              </a:rPr>
              <a:t>data platform</a:t>
            </a:r>
            <a:endParaRPr lang="en-GB" sz="2000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86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Embedding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680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Charts in the document could be supported with </a:t>
            </a:r>
            <a:r>
              <a:rPr lang="en-GB" sz="2400" dirty="0" smtClean="0">
                <a:hlinkClick r:id="rId2"/>
              </a:rPr>
              <a:t>hyperlinks to charts </a:t>
            </a:r>
            <a:r>
              <a:rPr lang="en-GB" sz="2400" dirty="0" smtClean="0"/>
              <a:t>on the open data platform</a:t>
            </a:r>
            <a:endParaRPr lang="en-GB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044527"/>
            <a:ext cx="50196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3177058"/>
            <a:ext cx="4247861" cy="342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50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2636912"/>
            <a:ext cx="5770984" cy="1252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dirty="0" smtClean="0"/>
              <a:t>Any Questions?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95210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1226" y="1844824"/>
            <a:ext cx="8064896" cy="3888432"/>
          </a:xfrm>
        </p:spPr>
        <p:txBody>
          <a:bodyPr>
            <a:normAutofit fontScale="77500" lnSpcReduction="20000"/>
          </a:bodyPr>
          <a:lstStyle/>
          <a:p>
            <a:r>
              <a:rPr lang="en-GB" sz="4100" dirty="0" smtClean="0">
                <a:cs typeface="Arial" panose="020B0604020202020204" pitchFamily="34" charset="0"/>
              </a:rPr>
              <a:t>Introduction to open data</a:t>
            </a:r>
          </a:p>
          <a:p>
            <a:endParaRPr lang="en-GB" sz="4100" dirty="0" smtClean="0">
              <a:cs typeface="Arial" panose="020B0604020202020204" pitchFamily="34" charset="0"/>
            </a:endParaRPr>
          </a:p>
          <a:p>
            <a:r>
              <a:rPr lang="en-GB" sz="4100" dirty="0" smtClean="0">
                <a:cs typeface="Arial" panose="020B0604020202020204" pitchFamily="34" charset="0"/>
              </a:rPr>
              <a:t>Demo of statistics.gov.scot</a:t>
            </a:r>
          </a:p>
          <a:p>
            <a:endParaRPr lang="en-GB" sz="4100" dirty="0" smtClean="0">
              <a:cs typeface="Arial" panose="020B0604020202020204" pitchFamily="34" charset="0"/>
            </a:endParaRPr>
          </a:p>
          <a:p>
            <a:r>
              <a:rPr lang="en-GB" sz="4100" dirty="0" smtClean="0">
                <a:cs typeface="Arial" panose="020B0604020202020204" pitchFamily="34" charset="0"/>
              </a:rPr>
              <a:t>Interactive data visualisation</a:t>
            </a:r>
          </a:p>
          <a:p>
            <a:endParaRPr lang="en-GB" sz="4100" dirty="0" smtClean="0">
              <a:cs typeface="Arial" panose="020B0604020202020204" pitchFamily="34" charset="0"/>
            </a:endParaRPr>
          </a:p>
          <a:p>
            <a:r>
              <a:rPr lang="en-GB" sz="4100" dirty="0" smtClean="0">
                <a:cs typeface="Arial" panose="020B0604020202020204" pitchFamily="34" charset="0"/>
              </a:rPr>
              <a:t>Embedding evidence using linked data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GB" dirty="0" smtClean="0"/>
              <a:t>What is statistics.gov.scot?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960241"/>
            <a:ext cx="8229600" cy="319695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 </a:t>
            </a:r>
            <a:r>
              <a:rPr lang="en-GB" sz="2400" b="1" dirty="0" smtClean="0"/>
              <a:t>data portal</a:t>
            </a:r>
            <a:r>
              <a:rPr lang="en-GB" sz="2400" dirty="0" smtClean="0"/>
              <a:t>, hosting (mostly) official statistics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Contains </a:t>
            </a:r>
            <a:r>
              <a:rPr lang="en-GB" sz="2400" b="1" dirty="0" smtClean="0"/>
              <a:t>200 datasets </a:t>
            </a:r>
            <a:r>
              <a:rPr lang="en-GB" sz="2400" dirty="0" smtClean="0"/>
              <a:t>on a range of topics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Data comes from statistics producers such as </a:t>
            </a:r>
            <a:r>
              <a:rPr lang="en-GB" sz="2400" b="1" dirty="0" smtClean="0"/>
              <a:t>NHS ISD, Scottish Government, and National Records of Scotland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7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GB" dirty="0" smtClean="0"/>
              <a:t>What is open data?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sz="2400" b="1" dirty="0" smtClean="0"/>
              <a:t>Accessible </a:t>
            </a:r>
            <a:r>
              <a:rPr lang="en-GB" sz="2400" dirty="0"/>
              <a:t>(ideally via the internet) at no more than the cost of </a:t>
            </a:r>
            <a:r>
              <a:rPr lang="en-GB" sz="2400" dirty="0" smtClean="0"/>
              <a:t>reproduction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Use </a:t>
            </a:r>
            <a:r>
              <a:rPr lang="en-GB" sz="2400" dirty="0"/>
              <a:t>without limitations based on users identity or </a:t>
            </a:r>
            <a:r>
              <a:rPr lang="en-GB" sz="2400" dirty="0" smtClean="0"/>
              <a:t>intent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In </a:t>
            </a:r>
            <a:r>
              <a:rPr lang="en-GB" sz="2400" dirty="0"/>
              <a:t>a </a:t>
            </a:r>
            <a:r>
              <a:rPr lang="en-GB" sz="2400" b="1" dirty="0"/>
              <a:t>digital, machine readable </a:t>
            </a:r>
            <a:r>
              <a:rPr lang="en-GB" sz="2400" dirty="0"/>
              <a:t>format for interoperation with other </a:t>
            </a:r>
            <a:r>
              <a:rPr lang="en-GB" sz="2400" dirty="0" smtClean="0"/>
              <a:t>data</a:t>
            </a:r>
          </a:p>
          <a:p>
            <a:endParaRPr lang="en-GB" sz="2400" dirty="0"/>
          </a:p>
          <a:p>
            <a:r>
              <a:rPr lang="en-GB" sz="2400" b="1" dirty="0" smtClean="0"/>
              <a:t>Free </a:t>
            </a:r>
            <a:r>
              <a:rPr lang="en-GB" sz="2400" b="1" dirty="0"/>
              <a:t>of restriction on use or redistribution </a:t>
            </a:r>
            <a:r>
              <a:rPr lang="en-GB" sz="2400" dirty="0"/>
              <a:t>in its licensing conditions.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21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9358"/>
          <a:stretch/>
        </p:blipFill>
        <p:spPr>
          <a:xfrm>
            <a:off x="575556" y="980729"/>
            <a:ext cx="7992888" cy="5832648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Meeting needs of different Audiences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0628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 of statistics.gov.scot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6264697" cy="391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4347" y="5805264"/>
            <a:ext cx="5688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hlinkClick r:id="rId3"/>
              </a:rPr>
              <a:t>http://statistics.gov.scot</a:t>
            </a:r>
            <a:r>
              <a:rPr lang="en-GB" sz="2400" dirty="0" smtClean="0">
                <a:hlinkClick r:id="rId3"/>
              </a:rPr>
              <a:t>/</a:t>
            </a: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729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Key website features to learn:</a:t>
            </a:r>
          </a:p>
          <a:p>
            <a:pPr marL="0" indent="0">
              <a:buNone/>
            </a:pPr>
            <a:endParaRPr lang="en-GB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800" dirty="0" smtClean="0">
                <a:hlinkClick r:id="rId2"/>
              </a:rPr>
              <a:t>Browsing</a:t>
            </a:r>
            <a:r>
              <a:rPr lang="en-GB" sz="2800" dirty="0" smtClean="0"/>
              <a:t>, finding data of interest, and </a:t>
            </a:r>
            <a:r>
              <a:rPr lang="en-GB" sz="2800" dirty="0" smtClean="0">
                <a:hlinkClick r:id="rId3"/>
              </a:rPr>
              <a:t>generating tables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>
                <a:hlinkClick r:id="rId4"/>
              </a:rPr>
              <a:t>Exploratory</a:t>
            </a:r>
            <a:r>
              <a:rPr lang="en-GB" sz="2800" dirty="0" smtClean="0"/>
              <a:t> data </a:t>
            </a:r>
            <a:r>
              <a:rPr lang="en-GB" sz="2800" dirty="0" smtClean="0">
                <a:hlinkClick r:id="rId5"/>
              </a:rPr>
              <a:t>visualisation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>
                <a:hlinkClick r:id="rId6"/>
              </a:rPr>
              <a:t>Downloading data </a:t>
            </a:r>
            <a:r>
              <a:rPr lang="en-GB" sz="2800" dirty="0" smtClean="0"/>
              <a:t>for analysis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>
                <a:hlinkClick r:id="rId7"/>
              </a:rPr>
              <a:t>API access</a:t>
            </a:r>
            <a:endParaRPr lang="en-GB" sz="28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57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GDP R Shiny App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516447" cy="320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3334" y="4841456"/>
            <a:ext cx="1614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Gordon Bryden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9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Embedding Evidence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949280"/>
            <a:ext cx="8229600" cy="504056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medium.swirrl.com/the-future-of-white-papers-2fa6a8ab4945</a:t>
            </a:r>
            <a:endParaRPr lang="en-GB" sz="1800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64095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19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 presentation 3_10_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A19001068</value>
    </field>
    <field name="Objective-Title">
      <value order="0">DSO - presentation template - Sept 2017</value>
    </field>
    <field name="Objective-Description">
      <value order="0"/>
    </field>
    <field name="Objective-CreationStamp">
      <value order="0">2017-09-21T07:31:47Z</value>
    </field>
    <field name="Objective-IsApproved">
      <value order="0">false</value>
    </field>
    <field name="Objective-IsPublished">
      <value order="0">true</value>
    </field>
    <field name="Objective-DatePublished">
      <value order="0">2017-09-22T08:59:23Z</value>
    </field>
    <field name="Objective-ModificationStamp">
      <value order="0">2017-09-22T08:59:23Z</value>
    </field>
    <field name="Objective-Owner">
      <value order="0">Kerr, Nicola N (U418392)</value>
    </field>
    <field name="Objective-Path">
      <value order="0">Objective Global Folder:SG File Plan:Administration:Administration of DG Constitution and External Affairs Units:Office of the Chief Statistician and Strategic Analysis: Administration 2017</value>
    </field>
    <field name="Objective-Parent">
      <value order="0">Office of the Chief Statistician and Strategic Analysis: Administration 2017</value>
    </field>
    <field name="Objective-State">
      <value order="0">Published</value>
    </field>
    <field name="Objective-VersionId">
      <value order="0">vA26408700</value>
    </field>
    <field name="Objective-Version">
      <value order="0">1.0</value>
    </field>
    <field name="Objective-VersionNumber">
      <value order="0">1</value>
    </field>
    <field name="Objective-VersionComment">
      <value order="0"/>
    </field>
    <field name="Objective-FileNumber">
      <value order="0">qA623530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Date Received">
        <value order="0"/>
      </field>
      <field name="Objective-Date of Original">
        <value order="0"/>
      </field>
      <field name="Objective-SG Web Publication - Category">
        <value order="0"/>
      </field>
      <field name="Objective-SG Web Publication - Category 2 Classification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 presentation 3_10_17</Template>
  <TotalTime>606</TotalTime>
  <Words>380</Words>
  <Application>Microsoft Office PowerPoint</Application>
  <PresentationFormat>On-screen Show (4:3)</PresentationFormat>
  <Paragraphs>64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Gulim</vt:lpstr>
      <vt:lpstr>Arial</vt:lpstr>
      <vt:lpstr>Calibri</vt:lpstr>
      <vt:lpstr>Courier New</vt:lpstr>
      <vt:lpstr>OCEA presentation 3_10_17</vt:lpstr>
      <vt:lpstr>Open data with  statistics.gov.scot</vt:lpstr>
      <vt:lpstr>Content </vt:lpstr>
      <vt:lpstr>What is statistics.gov.scot?</vt:lpstr>
      <vt:lpstr>What is open data?</vt:lpstr>
      <vt:lpstr>Meeting needs of different Audiences</vt:lpstr>
      <vt:lpstr>Demo of statistics.gov.scot</vt:lpstr>
      <vt:lpstr>PowerPoint Presentation</vt:lpstr>
      <vt:lpstr>GDP R Shiny App</vt:lpstr>
      <vt:lpstr>Embedding Evidence </vt:lpstr>
      <vt:lpstr>Embedding Evidence</vt:lpstr>
      <vt:lpstr>Embedding Evidence</vt:lpstr>
      <vt:lpstr>Embedding Evidence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Star Open Data with statistics.gov.scot</dc:title>
  <dc:creator>z441625</dc:creator>
  <cp:lastModifiedBy>Cavin L (Liam)</cp:lastModifiedBy>
  <cp:revision>36</cp:revision>
  <cp:lastPrinted>2015-09-28T07:06:59Z</cp:lastPrinted>
  <dcterms:created xsi:type="dcterms:W3CDTF">2017-11-01T15:59:37Z</dcterms:created>
  <dcterms:modified xsi:type="dcterms:W3CDTF">2018-02-01T09:17:06Z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A19001068</vt:lpwstr>
  </property>
  <property fmtid="{D5CDD505-2E9C-101B-9397-08002B2CF9AE}" pid="4" name="Objective-Title">
    <vt:lpwstr>DSO - presentation template - Sept 2017</vt:lpwstr>
  </property>
  <property fmtid="{D5CDD505-2E9C-101B-9397-08002B2CF9AE}" pid="5" name="Objective-Description">
    <vt:lpwstr>
    </vt:lpwstr>
  </property>
  <property fmtid="{D5CDD505-2E9C-101B-9397-08002B2CF9AE}" pid="6" name="Objective-CreationStamp">
    <vt:filetime>2017-09-22T08:57:17Z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2017-09-22T08:59:23Z</vt:filetime>
  </property>
  <property fmtid="{D5CDD505-2E9C-101B-9397-08002B2CF9AE}" pid="10" name="Objective-ModificationStamp">
    <vt:filetime>2017-09-22T08:59:23Z</vt:filetime>
  </property>
  <property fmtid="{D5CDD505-2E9C-101B-9397-08002B2CF9AE}" pid="11" name="Objective-Owner">
    <vt:lpwstr>Kerr, Nicola N (U418392)</vt:lpwstr>
  </property>
  <property fmtid="{D5CDD505-2E9C-101B-9397-08002B2CF9AE}" pid="12" name="Objective-Path">
    <vt:lpwstr>Objective Global Folder:SG File Plan:Administration:Administration of DG Constitution and External Affairs Units:Office of the Chief Statistician and Strategic Analysis: Administration 2017:</vt:lpwstr>
  </property>
  <property fmtid="{D5CDD505-2E9C-101B-9397-08002B2CF9AE}" pid="13" name="Objective-Parent">
    <vt:lpwstr>Office of the Chief Statistician and Strategic Analysis: Administration 2017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vA26408700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
    </vt:lpwstr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>
    </vt:lpwstr>
  </property>
  <property fmtid="{D5CDD505-2E9C-101B-9397-08002B2CF9AE}" pid="22" name="Objective-Date Received">
    <vt:lpwstr>
    </vt:lpwstr>
  </property>
  <property fmtid="{D5CDD505-2E9C-101B-9397-08002B2CF9AE}" pid="23" name="Objective-Date of Original">
    <vt:lpwstr>
    </vt:lpwstr>
  </property>
  <property fmtid="{D5CDD505-2E9C-101B-9397-08002B2CF9AE}" pid="24" name="Objective-SG Web Publication - Category">
    <vt:lpwstr>
    </vt:lpwstr>
  </property>
  <property fmtid="{D5CDD505-2E9C-101B-9397-08002B2CF9AE}" pid="25" name="Objective-SG Web Publication - Category 2 Classification">
    <vt:lpwstr>
    </vt:lpwstr>
  </property>
  <property fmtid="{D5CDD505-2E9C-101B-9397-08002B2CF9AE}" pid="26" name="Objective-Comment">
    <vt:lpwstr>
    </vt:lpwstr>
  </property>
  <property fmtid="{D5CDD505-2E9C-101B-9397-08002B2CF9AE}" pid="27" name="Objective-Date of Original [system]">
    <vt:lpwstr>
    </vt:lpwstr>
  </property>
  <property fmtid="{D5CDD505-2E9C-101B-9397-08002B2CF9AE}" pid="28" name="Objective-Date Received [system]">
    <vt:lpwstr>
    </vt:lpwstr>
  </property>
  <property fmtid="{D5CDD505-2E9C-101B-9397-08002B2CF9AE}" pid="29" name="Objective-SG Web Publication - Category [system]">
    <vt:lpwstr>
    </vt:lpwstr>
  </property>
  <property fmtid="{D5CDD505-2E9C-101B-9397-08002B2CF9AE}" pid="30" name="Objective-SG Web Publication - Category 2 Classification [system]">
    <vt:lpwstr>
    </vt:lpwstr>
  </property>
</Properties>
</file>